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1" r:id="rId2"/>
    <p:sldId id="301" r:id="rId3"/>
    <p:sldId id="302" r:id="rId4"/>
    <p:sldId id="281" r:id="rId5"/>
    <p:sldId id="280" r:id="rId6"/>
    <p:sldId id="293" r:id="rId7"/>
    <p:sldId id="282" r:id="rId8"/>
    <p:sldId id="289" r:id="rId9"/>
    <p:sldId id="288" r:id="rId10"/>
    <p:sldId id="292" r:id="rId11"/>
    <p:sldId id="283" r:id="rId12"/>
    <p:sldId id="294" r:id="rId13"/>
    <p:sldId id="274" r:id="rId14"/>
    <p:sldId id="284" r:id="rId15"/>
    <p:sldId id="285" r:id="rId16"/>
    <p:sldId id="303" r:id="rId17"/>
    <p:sldId id="286" r:id="rId18"/>
    <p:sldId id="275" r:id="rId19"/>
    <p:sldId id="296" r:id="rId20"/>
    <p:sldId id="278" r:id="rId21"/>
    <p:sldId id="295" r:id="rId22"/>
    <p:sldId id="299" r:id="rId23"/>
    <p:sldId id="300" r:id="rId24"/>
    <p:sldId id="287" r:id="rId25"/>
    <p:sldId id="290" r:id="rId26"/>
    <p:sldId id="297" r:id="rId27"/>
    <p:sldId id="29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10317-DE22-4B8C-8EA5-4D6A2F46D650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8F5DE-C46C-4F24-A3FC-C91B5B915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81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effectLst/>
              </a:rPr>
              <a:t>打完針用「壓」的是為了止血凝固，像是抽血後，護理師都會要你壓著幾分鐘。 而另一種用「揉」的是為了加強吸收，像是治療性的注射，用揉的效果會比較好。但家長要注意的是，如果小朋友疫苗注射，千萬不能揉，因為疫苗是長期保護，並非短暫吸收，並且揉後會疼痛反而造成反效果。</a:t>
            </a:r>
            <a:br>
              <a:rPr lang="zh-TW" altLang="en-US" dirty="0" smtClean="0">
                <a:effectLst/>
              </a:rPr>
            </a:br>
            <a:r>
              <a:rPr lang="zh-TW" altLang="en-US" dirty="0" smtClean="0">
                <a:effectLst/>
              </a:rPr>
              <a:t/>
            </a:r>
            <a:br>
              <a:rPr lang="zh-TW" altLang="en-US" dirty="0" smtClean="0">
                <a:effectLst/>
              </a:rPr>
            </a:br>
            <a:r>
              <a:rPr lang="zh-TW" altLang="en-US" dirty="0" smtClean="0">
                <a:effectLst/>
              </a:rPr>
              <a:t>打完針用「壓」的是為了止血凝固，像是抽血後，護理師都會要你壓著幾分鐘。 而另一種用「揉」的是為了加強吸收，像是治療性的注射，用揉的效果會比較好。但家長要注意的是，如果小朋友疫苗注射，千萬不能揉，因為疫苗是長期保護，並非短暫吸收，並且揉後會疼痛反而造成反效果。</a:t>
            </a:r>
            <a:br>
              <a:rPr lang="zh-TW" altLang="en-US" dirty="0" smtClean="0">
                <a:effectLst/>
              </a:rPr>
            </a:br>
            <a:endParaRPr lang="zh-TW" altLang="en-US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8F5DE-C46C-4F24-A3FC-C91B5B91564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03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b="1" dirty="0" smtClean="0"/>
              <a:t>象徵</a:t>
            </a:r>
            <a:r>
              <a:rPr lang="zh-TW" altLang="en-US" dirty="0" smtClean="0"/>
              <a:t>，是指以具體的事物或形象來間接表現抽象或其他事物的觀念。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8F5DE-C46C-4F24-A3FC-C91B5B91564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086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25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52875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3730625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191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壓住瓶蓋向右轉就可以打開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3354157" cy="43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00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高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潔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高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潔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0648"/>
            <a:ext cx="3727128" cy="166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6" descr="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1988840"/>
            <a:ext cx="4710588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房間很整潔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256584" cy="426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0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潔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(clean)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3285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TW" altLang="en-US" sz="5400" dirty="0" smtClean="0">
                <a:latin typeface="+mj-ea"/>
                <a:ea typeface="+mj-ea"/>
              </a:rPr>
              <a:t>維</a:t>
            </a:r>
            <a:r>
              <a:rPr lang="zh-TW" altLang="en-US" sz="5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持</a:t>
            </a:r>
            <a:r>
              <a:rPr lang="zh-TW" altLang="en-US" sz="5400" b="1" dirty="0" smtClean="0">
                <a:solidFill>
                  <a:srgbClr val="0070C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環境</a:t>
            </a:r>
            <a:r>
              <a:rPr lang="zh-TW" altLang="en-US" sz="5400" dirty="0" smtClean="0">
                <a:solidFill>
                  <a:srgbClr val="00206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的</a:t>
            </a:r>
            <a:r>
              <a:rPr lang="zh-TW" altLang="en-US" sz="6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細明體" panose="02020500000000000000" pitchFamily="18" charset="-120"/>
                <a:ea typeface="新細明體" panose="02020500000000000000" pitchFamily="18" charset="-120"/>
              </a:rPr>
              <a:t>整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細明體" panose="02020500000000000000" pitchFamily="18" charset="-120"/>
                <a:ea typeface="新細明體" panose="02020500000000000000" pitchFamily="18" charset="-120"/>
              </a:rPr>
              <a:t>潔</a:t>
            </a:r>
            <a:r>
              <a:rPr lang="zh-TW" altLang="en-US" sz="5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是我們每個人的</a:t>
            </a:r>
            <a:r>
              <a:rPr lang="zh-TW" altLang="en-US" sz="5400" b="1" dirty="0">
                <a:solidFill>
                  <a:srgbClr val="0070C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責任</a:t>
            </a:r>
            <a:r>
              <a:rPr lang="zh-TW" altLang="en-US" sz="5400" dirty="0" smtClean="0">
                <a:latin typeface="+mj-ea"/>
                <a:ea typeface="+mj-ea"/>
              </a:rPr>
              <a:t>。</a:t>
            </a:r>
            <a:endParaRPr lang="en-US" altLang="zh-TW" sz="5400" dirty="0" smtClean="0">
              <a:latin typeface="+mj-ea"/>
              <a:ea typeface="+mj-ea"/>
            </a:endParaRPr>
          </a:p>
          <a:p>
            <a:endParaRPr lang="en-US" sz="5400" dirty="0">
              <a:latin typeface="+mj-ea"/>
              <a:ea typeface="+mj-ea"/>
            </a:endParaRPr>
          </a:p>
        </p:txBody>
      </p:sp>
      <p:pic>
        <p:nvPicPr>
          <p:cNvPr id="6" name="圖片 5" descr="維持整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541" y="3789040"/>
            <a:ext cx="4216217" cy="28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 descr="維持整潔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01008"/>
            <a:ext cx="3696000" cy="2772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梅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花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梅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花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2518"/>
            <a:ext cx="3738364" cy="171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760640" cy="448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盛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開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盛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開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4342433" cy="1889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81" y="2348880"/>
            <a:ext cx="36957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27" y="1628800"/>
            <a:ext cx="3125335" cy="254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92027"/>
            <a:ext cx="2239110" cy="219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場面很盛大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984776" cy="44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77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象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徵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象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徵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3984104" cy="178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592288" cy="208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3888" y="5229200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/>
              <a:t>和平</a:t>
            </a:r>
            <a:endParaRPr lang="en-US" sz="4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0848"/>
            <a:ext cx="2292080" cy="264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92896"/>
            <a:ext cx="1994469" cy="1967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象徵</a:t>
            </a: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symbolize)</a:t>
            </a:r>
            <a:endParaRPr lang="en-US" sz="36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472608"/>
          </a:xfrm>
        </p:spPr>
        <p:txBody>
          <a:bodyPr/>
          <a:lstStyle/>
          <a:p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國</a:t>
            </a:r>
            <a:r>
              <a:rPr lang="zh-TW" altLang="en-US" sz="54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旗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(anthem)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象徵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國家， 所以每個國家的國旗都不一樣。</a:t>
            </a:r>
            <a:endParaRPr lang="en-US" altLang="zh-TW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2050" name="Picture 2" descr="https://upload.wikimedia.org/wikipedia/commons/4/46/Flag_of_the_Republic_of_Ch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1" y="3177384"/>
            <a:ext cx="3995163" cy="2880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http://www.publicdomainpictures.net/pictures/20000/nahled/american-flag-112980398014Y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140968"/>
            <a:ext cx="4481999" cy="298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壽桃、壽麵象徵</a:t>
            </a:r>
            <a:r>
              <a:rPr lang="zh-TW" altLang="en-US" dirty="0" smtClean="0">
                <a:solidFill>
                  <a:srgbClr val="FF0000"/>
                </a:solidFill>
              </a:rPr>
              <a:t>長壽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367949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47410"/>
            <a:ext cx="2781911" cy="192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3746130" cy="268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0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920880" cy="501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67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9144000" cy="1484784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徵求</a:t>
            </a:r>
            <a:r>
              <a:rPr lang="en-US" altLang="zh-TW" sz="28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ask for)</a:t>
            </a:r>
            <a:r>
              <a:rPr lang="en-US" altLang="zh-TW" sz="6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/</a:t>
            </a:r>
            <a:r>
              <a:rPr lang="zh-TW" altLang="en-US" sz="6000" b="1" dirty="0">
                <a:solidFill>
                  <a:srgbClr val="0070C0"/>
                </a:solidFill>
                <a:latin typeface="DFPBiaoKaiW5_HanPinIn2LU" panose="03000500000000000000" pitchFamily="66" charset="-120"/>
                <a:ea typeface="DFPBiaoKaiW5_HanPinIn2LU" panose="03000500000000000000" pitchFamily="66" charset="-120"/>
                <a:cs typeface="Times New Roman" pitchFamily="18" charset="0"/>
              </a:rPr>
              <a:t>應</a:t>
            </a:r>
            <a:r>
              <a:rPr lang="zh-TW" altLang="en-US" sz="6000" b="1" dirty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徵</a:t>
            </a:r>
            <a:r>
              <a:rPr lang="en-US" altLang="zh-TW" sz="2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respond to a want </a:t>
            </a:r>
            <a:r>
              <a:rPr lang="en-US" altLang="zh-TW" sz="2000" dirty="0" err="1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ad.</a:t>
            </a:r>
            <a:r>
              <a:rPr lang="en-US" altLang="zh-TW" sz="2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)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9612560" cy="554461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這家公司正在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itchFamily="18" charset="0"/>
              </a:rPr>
              <a:t>徵求</a:t>
            </a:r>
            <a:r>
              <a:rPr lang="zh-TW" altLang="en-US" sz="5400" dirty="0" smtClean="0">
                <a:latin typeface="+mj-ea"/>
                <a:ea typeface="+mj-ea"/>
                <a:cs typeface="Times New Roman" pitchFamily="18" charset="0"/>
              </a:rPr>
              <a:t>會說中文</a:t>
            </a:r>
            <a:endParaRPr lang="en-US" altLang="zh-TW" sz="5400" dirty="0" smtClean="0">
              <a:latin typeface="+mj-ea"/>
              <a:ea typeface="+mj-ea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5400" dirty="0" smtClean="0">
                <a:latin typeface="+mj-ea"/>
                <a:ea typeface="+mj-ea"/>
                <a:cs typeface="Times New Roman" pitchFamily="18" charset="0"/>
              </a:rPr>
              <a:t>  的</a:t>
            </a:r>
            <a:r>
              <a:rPr lang="zh-TW" altLang="en-US" sz="5400" dirty="0"/>
              <a:t>助理</a:t>
            </a:r>
            <a:r>
              <a:rPr lang="en-US" altLang="zh-TW" sz="4000" dirty="0" smtClean="0">
                <a:latin typeface="Times New Roman" pitchFamily="18" charset="0"/>
                <a:ea typeface="+mj-ea"/>
                <a:cs typeface="Times New Roman" pitchFamily="18" charset="0"/>
              </a:rPr>
              <a:t>(assistant) </a:t>
            </a:r>
            <a:r>
              <a:rPr lang="zh-TW" altLang="en-US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， 你要不要去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應徵</a:t>
            </a:r>
            <a:r>
              <a:rPr lang="zh-TW" altLang="en-US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看看</a:t>
            </a:r>
            <a:r>
              <a:rPr lang="en-US" altLang="zh-TW" sz="5400" dirty="0" smtClean="0"/>
              <a:t>?</a:t>
            </a:r>
          </a:p>
        </p:txBody>
      </p:sp>
      <p:pic>
        <p:nvPicPr>
          <p:cNvPr id="6" name="圖片 5" descr="徵人啟事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3982" y="3645024"/>
            <a:ext cx="3893014" cy="29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5832648" cy="617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76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44379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7052"/>
            <a:ext cx="8136904" cy="175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3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2305"/>
            <a:ext cx="745817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07051"/>
            <a:ext cx="7344816" cy="2530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6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支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持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支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持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3949626" cy="407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985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560840" cy="52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24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760414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560840" cy="533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0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腫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腫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311252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89630"/>
            <a:ext cx="4248472" cy="32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89631"/>
            <a:ext cx="424815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96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腫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swell)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692696"/>
            <a:ext cx="8964488" cy="5400600"/>
          </a:xfrm>
        </p:spPr>
        <p:txBody>
          <a:bodyPr/>
          <a:lstStyle/>
          <a:p>
            <a:r>
              <a:rPr lang="zh-TW" altLang="en-US" sz="5400" dirty="0" smtClean="0"/>
              <a:t>小寶寶從沙發上</a:t>
            </a:r>
            <a:r>
              <a:rPr lang="zh-TW" altLang="en-US" sz="5400" dirty="0"/>
              <a:t>跌</a:t>
            </a:r>
            <a:r>
              <a:rPr lang="zh-TW" altLang="en-US" sz="5400" dirty="0" smtClean="0"/>
              <a:t>了下來，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額</a:t>
            </a:r>
            <a:r>
              <a:rPr lang="zh-TW" altLang="en-US" sz="5400" dirty="0" smtClean="0"/>
              <a:t>頭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(forehead)</a:t>
            </a:r>
            <a:r>
              <a:rPr lang="zh-TW" altLang="en-US" sz="5400" dirty="0" smtClean="0"/>
              <a:t>上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腫</a:t>
            </a:r>
            <a:r>
              <a:rPr lang="zh-TW" altLang="en-US" sz="5400" dirty="0" smtClean="0"/>
              <a:t>了一個大包。</a:t>
            </a:r>
            <a:endParaRPr lang="en-US" sz="5400" dirty="0"/>
          </a:p>
        </p:txBody>
      </p:sp>
      <p:pic>
        <p:nvPicPr>
          <p:cNvPr id="4" name="圖片 3" descr="小寶寶額頭摔傷_腫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114000"/>
            <a:ext cx="2805802" cy="374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橢圓 4"/>
          <p:cNvSpPr/>
          <p:nvPr/>
        </p:nvSpPr>
        <p:spPr>
          <a:xfrm>
            <a:off x="4644008" y="3789040"/>
            <a:ext cx="936104" cy="86409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56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牙痛腫起來了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403542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97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壓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壓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624"/>
            <a:ext cx="2632894" cy="171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21088"/>
            <a:ext cx="4534493" cy="209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5085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32006"/>
            <a:ext cx="3219162" cy="222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pPr algn="l"/>
            <a:r>
              <a:rPr lang="zh-TW" altLang="en-US" sz="67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             </a:t>
            </a:r>
            <a:r>
              <a:rPr lang="zh-TW" altLang="en-US" sz="66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壓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press)</a:t>
            </a:r>
            <a:endParaRPr lang="en-US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612560" cy="6192688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這棵樹倒下來，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壓壞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了停在</a:t>
            </a:r>
            <a:endParaRPr lang="en-US" altLang="zh-TW" sz="5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TW" altLang="en-US" sz="5400" dirty="0">
                <a:latin typeface="Times New Roman" pitchFamily="18" charset="0"/>
                <a:cs typeface="Times New Roman" pitchFamily="18" charset="0"/>
              </a:rPr>
              <a:t>旁邊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的車子。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pgw.udn.com.tw/gw/photo.php?u=http://uc.udn.com.tw/photo/2015/08/09/6/1192812.jpg&amp;sl=W&amp;fw=750&amp;exp=3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6211" y="3105368"/>
            <a:ext cx="6499676" cy="363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185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6120680" cy="5000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6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16322</TotalTime>
  <Words>391</Words>
  <Application>Microsoft Office PowerPoint</Application>
  <PresentationFormat>On-screen Show (4:3)</PresentationFormat>
  <Paragraphs>32</Paragraphs>
  <Slides>27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佈景主題</vt:lpstr>
      <vt:lpstr>PowerPoint Presentation</vt:lpstr>
      <vt:lpstr>PowerPoint Presentation</vt:lpstr>
      <vt:lpstr>PowerPoint Presentation</vt:lpstr>
      <vt:lpstr>腫/腫</vt:lpstr>
      <vt:lpstr>腫(to swell)</vt:lpstr>
      <vt:lpstr>牙痛腫起來了</vt:lpstr>
      <vt:lpstr>壓/壓</vt:lpstr>
      <vt:lpstr>              壓(to press)</vt:lpstr>
      <vt:lpstr>PowerPoint Presentation</vt:lpstr>
      <vt:lpstr>壓住瓶蓋向右轉就可以打開</vt:lpstr>
      <vt:lpstr>高潔/高潔</vt:lpstr>
      <vt:lpstr>房間很整潔</vt:lpstr>
      <vt:lpstr>潔(clean)</vt:lpstr>
      <vt:lpstr>梅花/梅花</vt:lpstr>
      <vt:lpstr>盛開/盛開</vt:lpstr>
      <vt:lpstr>場面很盛大</vt:lpstr>
      <vt:lpstr>象徵/象徵</vt:lpstr>
      <vt:lpstr>象徵(to symbolize)</vt:lpstr>
      <vt:lpstr>壽桃、壽麵象徵長壽</vt:lpstr>
      <vt:lpstr>徵求(to ask for)/應徵(to respond to a want ad.)</vt:lpstr>
      <vt:lpstr>PowerPoint Presentation</vt:lpstr>
      <vt:lpstr>PowerPoint Presentation</vt:lpstr>
      <vt:lpstr>PowerPoint Presentation</vt:lpstr>
      <vt:lpstr>支持/支持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283</cp:revision>
  <dcterms:created xsi:type="dcterms:W3CDTF">2015-05-08T03:13:01Z</dcterms:created>
  <dcterms:modified xsi:type="dcterms:W3CDTF">2020-10-15T23:48:41Z</dcterms:modified>
</cp:coreProperties>
</file>